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324" r:id="rId3"/>
    <p:sldId id="323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302" r:id="rId13"/>
    <p:sldId id="310" r:id="rId14"/>
    <p:sldId id="311" r:id="rId15"/>
    <p:sldId id="312" r:id="rId16"/>
    <p:sldId id="303" r:id="rId17"/>
    <p:sldId id="304" r:id="rId18"/>
    <p:sldId id="305" r:id="rId19"/>
    <p:sldId id="306" r:id="rId20"/>
    <p:sldId id="307" r:id="rId21"/>
    <p:sldId id="319" r:id="rId22"/>
    <p:sldId id="308" r:id="rId23"/>
    <p:sldId id="309" r:id="rId24"/>
    <p:sldId id="313" r:id="rId25"/>
    <p:sldId id="314" r:id="rId26"/>
    <p:sldId id="315" r:id="rId27"/>
    <p:sldId id="316" r:id="rId28"/>
    <p:sldId id="318" r:id="rId29"/>
    <p:sldId id="320" r:id="rId30"/>
    <p:sldId id="317" r:id="rId31"/>
    <p:sldId id="321" r:id="rId32"/>
    <p:sldId id="322" r:id="rId33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4590" autoAdjust="0"/>
  </p:normalViewPr>
  <p:slideViewPr>
    <p:cSldViewPr showGuides="1">
      <p:cViewPr>
        <p:scale>
          <a:sx n="100" d="100"/>
          <a:sy n="100" d="100"/>
        </p:scale>
        <p:origin x="1914" y="2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A4913-1419-4C1C-89F1-8ABB598AFBD4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32E34B-5287-4B89-8F4E-52C7BEBDAFD6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CC19CF-B321-4BBA-97D3-585ECD0C073B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46D2B8-D7FB-44E5-BDE4-31D3E13E111F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7D871A-AFA4-4137-8E95-F3F19982C9D5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A460D9-290C-4C89-953B-200303DB8010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D00F7-0F64-47A2-BC91-AFB2A8F6A907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5D04DD-F347-4CEB-A3AB-B639993F344B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3601F7-C892-436A-9893-3495413ED77A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E614A9-6A90-4820-A225-F5B12698BCD0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7C5E85-A5FF-43CC-9152-BE97BF565875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0371C5A-39D1-4ECA-AE62-34A25514F0FD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1560" y="114201"/>
            <a:ext cx="7772400" cy="722511"/>
          </a:xfrm>
        </p:spPr>
        <p:txBody>
          <a:bodyPr/>
          <a:lstStyle/>
          <a:p>
            <a:r>
              <a:rPr lang="ru-RU" sz="4000" b="1" dirty="0" smtClean="0"/>
              <a:t>Задача </a:t>
            </a:r>
            <a:r>
              <a:rPr lang="ru-RU" sz="4000" b="1" dirty="0" smtClean="0"/>
              <a:t>оптимизации</a:t>
            </a:r>
            <a:endParaRPr lang="ru-RU" sz="40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79104" y="1124744"/>
            <a:ext cx="7704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Оптимизационная задача задаётся тройкой (</a:t>
            </a:r>
            <a:r>
              <a:rPr lang="en-US" i="1" dirty="0" smtClean="0"/>
              <a:t>U, F, D</a:t>
            </a:r>
            <a:r>
              <a:rPr lang="ru-RU" dirty="0" smtClean="0"/>
              <a:t>)</a:t>
            </a:r>
            <a:r>
              <a:rPr lang="en-US" dirty="0" smtClean="0"/>
              <a:t>, </a:t>
            </a:r>
            <a:r>
              <a:rPr lang="ru-RU" dirty="0" smtClean="0"/>
              <a:t>где</a:t>
            </a:r>
            <a:r>
              <a:rPr lang="en-US" dirty="0" smtClean="0"/>
              <a:t> </a:t>
            </a:r>
            <a:r>
              <a:rPr lang="ru-RU" i="1" dirty="0" smtClean="0"/>
              <a:t>F</a:t>
            </a:r>
            <a:r>
              <a:rPr lang="ru-RU" dirty="0"/>
              <a:t> – функция, определённая на </a:t>
            </a:r>
            <a:r>
              <a:rPr lang="ru-RU" dirty="0" smtClean="0"/>
              <a:t>множестве</a:t>
            </a:r>
            <a:r>
              <a:rPr lang="en-US" dirty="0" smtClean="0"/>
              <a:t> </a:t>
            </a:r>
            <a:r>
              <a:rPr lang="en-US" i="1" dirty="0" smtClean="0"/>
              <a:t>U</a:t>
            </a:r>
            <a:r>
              <a:rPr lang="en-US" dirty="0" smtClean="0"/>
              <a:t>, </a:t>
            </a:r>
            <a:r>
              <a:rPr lang="ru-RU" dirty="0" smtClean="0"/>
              <a:t>а</a:t>
            </a:r>
            <a:r>
              <a:rPr lang="en-US" dirty="0" smtClean="0"/>
              <a:t> </a:t>
            </a:r>
            <a:r>
              <a:rPr lang="en-US" i="1" dirty="0" smtClean="0"/>
              <a:t>D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/>
              <a:t>некоторое подмножество </a:t>
            </a:r>
            <a:r>
              <a:rPr lang="ru-RU" dirty="0" smtClean="0"/>
              <a:t>множества </a:t>
            </a:r>
            <a:r>
              <a:rPr lang="en-US" i="1" dirty="0" smtClean="0"/>
              <a:t>U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79104" y="2289934"/>
            <a:ext cx="7704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Функция </a:t>
            </a:r>
            <a:r>
              <a:rPr lang="ru-RU" i="1" dirty="0">
                <a:solidFill>
                  <a:srgbClr val="000000"/>
                </a:solidFill>
                <a:latin typeface="Arial" panose="020B0604020202020204" pitchFamily="34" charset="0"/>
              </a:rPr>
              <a:t>F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 называется </a:t>
            </a:r>
            <a:r>
              <a:rPr lang="ru-RU" b="1" i="1" dirty="0">
                <a:solidFill>
                  <a:srgbClr val="000000"/>
                </a:solidFill>
                <a:latin typeface="Arial" panose="020B0604020202020204" pitchFamily="34" charset="0"/>
              </a:rPr>
              <a:t>целевой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 функцией;</a:t>
            </a:r>
          </a:p>
          <a:p>
            <a:pPr algn="just"/>
            <a:r>
              <a:rPr lang="ru-RU" i="1" dirty="0">
                <a:solidFill>
                  <a:srgbClr val="000000"/>
                </a:solidFill>
                <a:latin typeface="Arial" panose="020B0604020202020204" pitchFamily="34" charset="0"/>
              </a:rPr>
              <a:t>D 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– множеством </a:t>
            </a:r>
            <a:r>
              <a:rPr lang="ru-RU" b="1" i="1" dirty="0">
                <a:solidFill>
                  <a:srgbClr val="000000"/>
                </a:solidFill>
                <a:latin typeface="Arial" panose="020B0604020202020204" pitchFamily="34" charset="0"/>
              </a:rPr>
              <a:t>допустимых решений </a:t>
            </a:r>
            <a:r>
              <a:rPr lang="ru-RU" i="1" dirty="0">
                <a:solidFill>
                  <a:srgbClr val="000000"/>
                </a:solidFill>
                <a:latin typeface="Arial" panose="020B0604020202020204" pitchFamily="34" charset="0"/>
              </a:rPr>
              <a:t>(допустимой областью)</a:t>
            </a:r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оптимизационной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задачи;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U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–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пространством оптимизации.</a:t>
            </a:r>
            <a:endParaRPr lang="en-US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11560" y="3868593"/>
            <a:ext cx="73631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Оптимизационная задача </a:t>
            </a:r>
            <a:r>
              <a:rPr lang="ru-RU" b="1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максимизации</a:t>
            </a:r>
            <a:r>
              <a:rPr lang="en-US" b="1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/>
              <a:t>(</a:t>
            </a:r>
            <a:r>
              <a:rPr lang="ru-RU" b="1" i="1" dirty="0"/>
              <a:t>минимизации</a:t>
            </a:r>
            <a:r>
              <a:rPr lang="ru-RU" dirty="0"/>
              <a:t>) состоит в отыскании наибольшего (наименьшего) значения целевой функции </a:t>
            </a:r>
            <a:r>
              <a:rPr lang="ru-RU" i="1" dirty="0"/>
              <a:t>F </a:t>
            </a:r>
            <a:r>
              <a:rPr lang="ru-RU" dirty="0"/>
              <a:t>на допустимом множестве</a:t>
            </a:r>
            <a:r>
              <a:rPr lang="ru-RU" i="1" dirty="0"/>
              <a:t> D</a:t>
            </a:r>
            <a:r>
              <a:rPr lang="ru-RU" dirty="0"/>
              <a:t>.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11560" y="5087658"/>
            <a:ext cx="75509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Решить оптимизационную задачу – значит найти её оптимальное решение, либо установить неразрешимость этой задачи. Например, задача максимизации (минимизации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/>
              <a:t>будет неразрешимой, если щелевая </a:t>
            </a:r>
            <a:r>
              <a:rPr lang="ru-RU" dirty="0" smtClean="0"/>
              <a:t>функция</a:t>
            </a:r>
            <a:r>
              <a:rPr lang="en-US" dirty="0" smtClean="0"/>
              <a:t> </a:t>
            </a:r>
            <a:r>
              <a:rPr lang="ru-RU" i="1" dirty="0" smtClean="0"/>
              <a:t>F</a:t>
            </a:r>
            <a:r>
              <a:rPr lang="ru-RU" dirty="0" smtClean="0"/>
              <a:t> </a:t>
            </a:r>
            <a:r>
              <a:rPr lang="ru-RU" dirty="0"/>
              <a:t>неограниченна сверху (снизу) на множестве </a:t>
            </a:r>
            <a:r>
              <a:rPr lang="ru-RU" i="1" dirty="0"/>
              <a:t>D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805082" y="620688"/>
            <a:ext cx="7533836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842016" y="1124744"/>
            <a:ext cx="7459967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1446" y="2736502"/>
            <a:ext cx="826110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 smtClean="0"/>
              <a:t>Стохастические методы оптимизации</a:t>
            </a:r>
          </a:p>
          <a:p>
            <a:pPr algn="ctr"/>
            <a:r>
              <a:rPr lang="ru-RU" sz="2800" dirty="0" smtClean="0"/>
              <a:t>(</a:t>
            </a:r>
            <a:r>
              <a:rPr lang="ru-RU" sz="2800" dirty="0"/>
              <a:t>от греч. </a:t>
            </a:r>
            <a:r>
              <a:rPr lang="ru-RU" sz="2800" dirty="0" err="1"/>
              <a:t>στοχ</a:t>
            </a:r>
            <a:r>
              <a:rPr lang="ru-RU" sz="2800" dirty="0"/>
              <a:t>αστικός — «</a:t>
            </a:r>
            <a:r>
              <a:rPr lang="ru-RU" sz="2800" i="1" dirty="0"/>
              <a:t>умеющий угадывать</a:t>
            </a:r>
            <a:r>
              <a:rPr lang="ru-RU" sz="2800" dirty="0" smtClean="0"/>
              <a:t>»)</a:t>
            </a:r>
          </a:p>
          <a:p>
            <a:pPr algn="ctr"/>
            <a:r>
              <a:rPr lang="ru-RU" sz="2800" dirty="0" smtClean="0"/>
              <a:t>== вероятностные методы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0329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972083" y="692696"/>
            <a:ext cx="7199834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371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1016938" y="1196752"/>
            <a:ext cx="7110123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391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1091463" y="188640"/>
            <a:ext cx="6961073" cy="278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/>
          <a:stretch>
            <a:fillRect/>
          </a:stretch>
        </p:blipFill>
        <p:spPr bwMode="auto">
          <a:xfrm>
            <a:off x="1243012" y="2924944"/>
            <a:ext cx="6657975" cy="338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22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1717" y="188640"/>
            <a:ext cx="464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 smtClean="0"/>
              <a:t>Метод </a:t>
            </a:r>
            <a:r>
              <a:rPr lang="ru-RU" sz="2800" b="1" dirty="0" smtClean="0"/>
              <a:t>«</a:t>
            </a:r>
            <a:r>
              <a:rPr lang="ru-RU" sz="2800" dirty="0"/>
              <a:t>Имитация </a:t>
            </a:r>
            <a:r>
              <a:rPr lang="ru-RU" sz="2800" dirty="0" smtClean="0"/>
              <a:t>отжига</a:t>
            </a:r>
            <a:r>
              <a:rPr lang="ru-RU" sz="2800" b="1" dirty="0" smtClean="0"/>
              <a:t>»</a:t>
            </a:r>
            <a:endParaRPr lang="ru-RU" sz="2800" b="1" dirty="0"/>
          </a:p>
        </p:txBody>
      </p:sp>
      <p:pic>
        <p:nvPicPr>
          <p:cNvPr id="1026" name="Picture 2" descr="https://hsto.org/getpro/habr/post_images/8bc/9a1/02e/8bc9a102e8d940b758ba21afc2997ac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903865"/>
            <a:ext cx="5472608" cy="529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11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4" y="188640"/>
            <a:ext cx="8280920" cy="105951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0" y="1248152"/>
            <a:ext cx="8280920" cy="27217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17" y="3944329"/>
            <a:ext cx="8219827" cy="21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3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09" y="459683"/>
            <a:ext cx="8799581" cy="593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2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412776"/>
            <a:ext cx="8724900" cy="9334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2385318"/>
            <a:ext cx="8788388" cy="1043682"/>
          </a:xfrm>
          <a:prstGeom prst="rect">
            <a:avLst/>
          </a:prstGeom>
        </p:spPr>
      </p:pic>
      <p:pic>
        <p:nvPicPr>
          <p:cNvPr id="3074" name="Picture 2" descr="https://hsto.org/getpro/habr/post_images/366/dcc/e23/366dcce23cab26db80f7717f6828cced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3491384"/>
            <a:ext cx="8751348" cy="281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90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1560" y="114201"/>
            <a:ext cx="7772400" cy="722511"/>
          </a:xfrm>
        </p:spPr>
        <p:txBody>
          <a:bodyPr/>
          <a:lstStyle/>
          <a:p>
            <a:r>
              <a:rPr lang="ru-RU" sz="4000" b="1" dirty="0" smtClean="0"/>
              <a:t>Методы оптимизации</a:t>
            </a:r>
            <a:endParaRPr lang="ru-RU" sz="40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79104" y="1124744"/>
            <a:ext cx="7704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однокритериальная оптимизация и</a:t>
            </a:r>
            <a:r>
              <a:rPr lang="ru-RU" dirty="0"/>
              <a:t> </a:t>
            </a:r>
            <a:r>
              <a:rPr lang="ru-RU" dirty="0" smtClean="0"/>
              <a:t>многокритериальная оптимизация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Методы</a:t>
            </a:r>
            <a:r>
              <a:rPr lang="ru-RU" b="1" dirty="0" smtClean="0"/>
              <a:t> локальной оптимизации</a:t>
            </a:r>
            <a:r>
              <a:rPr lang="ru-RU" dirty="0"/>
              <a:t> </a:t>
            </a:r>
            <a:r>
              <a:rPr lang="ru-RU" dirty="0" smtClean="0"/>
              <a:t>и методы</a:t>
            </a:r>
            <a:r>
              <a:rPr lang="ru-RU" dirty="0"/>
              <a:t> </a:t>
            </a:r>
            <a:r>
              <a:rPr lang="ru-RU" b="1" dirty="0"/>
              <a:t>глобальной </a:t>
            </a:r>
            <a:r>
              <a:rPr lang="ru-RU" b="1" dirty="0" smtClean="0"/>
              <a:t>оптимизации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98616"/>
            <a:ext cx="4822603" cy="27714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564904"/>
            <a:ext cx="4499992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2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6724" y="190323"/>
            <a:ext cx="5990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 smtClean="0"/>
              <a:t>Метод «</a:t>
            </a:r>
            <a:r>
              <a:rPr lang="ru-RU" sz="2800" b="1" dirty="0"/>
              <a:t>Генетический </a:t>
            </a:r>
            <a:r>
              <a:rPr lang="ru-RU" sz="2800" b="1" dirty="0" smtClean="0"/>
              <a:t>алгоритм»</a:t>
            </a:r>
            <a:endParaRPr lang="ru-RU" sz="28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9511" y="903866"/>
            <a:ext cx="87849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solidFill>
                  <a:srgbClr val="222222"/>
                </a:solidFill>
                <a:latin typeface="-apple-system"/>
              </a:rPr>
              <a:t>Как говорит Википедия: «Отец-основатель генетических алгоритмов Джон </a:t>
            </a:r>
            <a:r>
              <a:rPr lang="ru-RU" sz="2000" dirty="0" err="1" smtClean="0">
                <a:solidFill>
                  <a:srgbClr val="222222"/>
                </a:solidFill>
                <a:latin typeface="-apple-system"/>
              </a:rPr>
              <a:t>Холланд</a:t>
            </a:r>
            <a:r>
              <a:rPr lang="ru-RU" sz="2000" dirty="0" smtClean="0">
                <a:solidFill>
                  <a:srgbClr val="222222"/>
                </a:solidFill>
                <a:latin typeface="-apple-system"/>
              </a:rPr>
              <a:t>, который придумал использовать генетику в своих целях аж в 1975 году». Для справки в этом же году появился Альтаир 8800, и это первый персональный компьютер. К тому времени Джону было уже целых 46 лет.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9089" y="2725405"/>
            <a:ext cx="828092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222222"/>
                </a:solidFill>
                <a:latin typeface="Fira Sans"/>
              </a:rPr>
              <a:t>Где это используют</a:t>
            </a:r>
          </a:p>
          <a:p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>
                <a:solidFill>
                  <a:srgbClr val="222222"/>
                </a:solidFill>
                <a:latin typeface="-apple-system"/>
              </a:rPr>
              <a:t>Поскольку алгоритм самообучающийся, то спектр применения крайне широк</a:t>
            </a:r>
            <a:r>
              <a:rPr lang="ru-RU" sz="2000" dirty="0" smtClean="0">
                <a:solidFill>
                  <a:srgbClr val="222222"/>
                </a:solidFill>
                <a:latin typeface="-apple-system"/>
              </a:rPr>
              <a:t>:</a:t>
            </a:r>
            <a:endParaRPr lang="en-US" sz="2000" dirty="0" smtClean="0">
              <a:solidFill>
                <a:srgbClr val="222222"/>
              </a:solidFill>
              <a:latin typeface="-apple-system"/>
            </a:endParaRPr>
          </a:p>
          <a:p>
            <a:endParaRPr lang="en-US" sz="2000" dirty="0" smtClean="0">
              <a:solidFill>
                <a:srgbClr val="222222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222222"/>
                </a:solidFill>
                <a:latin typeface="-apple-system"/>
              </a:rPr>
              <a:t>Задачи </a:t>
            </a:r>
            <a:r>
              <a:rPr lang="ru-RU" sz="2000" dirty="0">
                <a:solidFill>
                  <a:srgbClr val="222222"/>
                </a:solidFill>
                <a:latin typeface="-apple-system"/>
              </a:rPr>
              <a:t>на графы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22222"/>
                </a:solidFill>
                <a:latin typeface="-apple-system"/>
              </a:rPr>
              <a:t>Задачи компоновки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22222"/>
                </a:solidFill>
                <a:latin typeface="-apple-system"/>
              </a:rPr>
              <a:t>Составление расписаний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22222"/>
                </a:solidFill>
                <a:latin typeface="-apple-system"/>
              </a:rPr>
              <a:t>Создание «Искусственного интеллекта</a:t>
            </a:r>
            <a:r>
              <a:rPr lang="ru-RU" sz="2000" dirty="0" smtClean="0">
                <a:solidFill>
                  <a:srgbClr val="222222"/>
                </a:solidFill>
                <a:latin typeface="-apple-system"/>
              </a:rPr>
              <a:t>»</a:t>
            </a:r>
            <a:endParaRPr lang="en-US" sz="2000" dirty="0" smtClean="0">
              <a:solidFill>
                <a:srgbClr val="222222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222222"/>
                </a:solidFill>
                <a:latin typeface="-apple-system"/>
              </a:rPr>
              <a:t>И т.д.</a:t>
            </a:r>
            <a:endParaRPr lang="ru-RU" sz="2000" dirty="0">
              <a:solidFill>
                <a:srgbClr val="222222"/>
              </a:solidFill>
              <a:latin typeface="-apple-system"/>
            </a:endParaRPr>
          </a:p>
          <a:p>
            <a:r>
              <a:rPr lang="ru-RU" sz="2000" dirty="0"/>
              <a:t/>
            </a:r>
            <a:br>
              <a:rPr lang="ru-RU" sz="2000" dirty="0"/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21803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836712"/>
            <a:ext cx="4800600" cy="48006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1573"/>
            <a:ext cx="4822603" cy="27714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11" y="3573016"/>
            <a:ext cx="4499992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43508" y="0"/>
            <a:ext cx="88569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Схема канонического генетического алгоритма имеет следующий вид.</a:t>
            </a:r>
          </a:p>
          <a:p>
            <a:pPr algn="just"/>
            <a:endParaRPr lang="ru-RU" dirty="0"/>
          </a:p>
          <a:p>
            <a:pPr algn="just"/>
            <a:r>
              <a:rPr lang="ru-RU" dirty="0" smtClean="0"/>
              <a:t>1) Агентов </a:t>
            </a:r>
            <a:r>
              <a:rPr lang="ru-RU" dirty="0"/>
              <a:t>(особей, индивидуумов) представляем в виде </a:t>
            </a:r>
            <a:r>
              <a:rPr lang="ru-RU" b="1" dirty="0"/>
              <a:t>хромосом</a:t>
            </a:r>
            <a:r>
              <a:rPr lang="ru-RU" dirty="0"/>
              <a:t>.</a:t>
            </a:r>
          </a:p>
          <a:p>
            <a:pPr algn="just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43508" y="964950"/>
            <a:ext cx="8856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2) Случайным образом создаем некоторое число исходных особей - </a:t>
            </a:r>
            <a:r>
              <a:rPr lang="ru-RU" b="1" dirty="0"/>
              <a:t>начальную популяцию</a:t>
            </a:r>
            <a:r>
              <a:rPr lang="ru-RU" dirty="0"/>
              <a:t>.</a:t>
            </a:r>
          </a:p>
          <a:p>
            <a:pPr algn="just"/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43508" y="1652900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3) Особи оцениваем с помощью </a:t>
            </a:r>
            <a:r>
              <a:rPr lang="ru-RU" b="1" dirty="0"/>
              <a:t>фитнес-функции</a:t>
            </a:r>
            <a:r>
              <a:rPr lang="ru-RU" dirty="0"/>
              <a:t> - каждой особи ставим в соответствие определенное значение приспособленности (</a:t>
            </a:r>
            <a:r>
              <a:rPr lang="ru-RU" dirty="0" err="1"/>
              <a:t>fitness</a:t>
            </a:r>
            <a:r>
              <a:rPr lang="ru-RU" dirty="0"/>
              <a:t>), которое определяет вероятность ее выживания.</a:t>
            </a:r>
          </a:p>
          <a:p>
            <a:pPr algn="just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43508" y="2768369"/>
            <a:ext cx="8280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4) На основе приспособленностей выбираем особи для скрещивания -</a:t>
            </a:r>
            <a:r>
              <a:rPr lang="ru-RU" b="1" dirty="0"/>
              <a:t>этап селекции</a:t>
            </a:r>
            <a:r>
              <a:rPr lang="ru-RU" dirty="0"/>
              <a:t> (</a:t>
            </a:r>
            <a:r>
              <a:rPr lang="ru-RU" dirty="0" err="1"/>
              <a:t>selection</a:t>
            </a:r>
            <a:r>
              <a:rPr lang="ru-RU" dirty="0"/>
              <a:t>). К хромосомам этих особей применяем генетические (</a:t>
            </a:r>
            <a:r>
              <a:rPr lang="ru-RU" dirty="0" err="1"/>
              <a:t>genetic</a:t>
            </a:r>
            <a:r>
              <a:rPr lang="ru-RU" dirty="0"/>
              <a:t>) операторы </a:t>
            </a:r>
            <a:r>
              <a:rPr lang="ru-RU" b="1" dirty="0"/>
              <a:t>скрещивания и мутации</a:t>
            </a:r>
            <a:r>
              <a:rPr lang="ru-RU" dirty="0"/>
              <a:t>, создавая таким образом следующее поколение (</a:t>
            </a:r>
            <a:r>
              <a:rPr lang="ru-RU" dirty="0" err="1"/>
              <a:t>generation</a:t>
            </a:r>
            <a:r>
              <a:rPr lang="ru-RU" dirty="0"/>
              <a:t>) особей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21004" y="3789040"/>
            <a:ext cx="87849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dirty="0"/>
          </a:p>
          <a:p>
            <a:pPr algn="just"/>
            <a:r>
              <a:rPr lang="ru-RU" dirty="0"/>
              <a:t>5) Особи созданного поколения также оцениваем, производим селекцию, применяем генетические операторы и так далее до тех пор, пока не будет выполнен критерий останова алгоритма.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Суть эволюционных алгоритмов, как и популяционных алгоритмов в целом, состоит в обеспечении более высокой средней приспособленности нового поколения по сравнению с такой же приспособленностью предыдущего поколения.</a:t>
            </a:r>
          </a:p>
        </p:txBody>
      </p:sp>
    </p:spTree>
    <p:extLst>
      <p:ext uri="{BB962C8B-B14F-4D97-AF65-F5344CB8AC3E}">
        <p14:creationId xmlns:p14="http://schemas.microsoft.com/office/powerpoint/2010/main" val="214624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476672"/>
            <a:ext cx="8496944" cy="6104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КОДИРОВАНИЕ ОСОБЕЙ</a:t>
            </a:r>
            <a:endParaRPr lang="ru-RU" sz="4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ru-RU" sz="28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Чаще всего используют </a:t>
            </a:r>
            <a:r>
              <a:rPr lang="ru-RU" sz="3600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бинарное</a:t>
            </a:r>
            <a:r>
              <a:rPr lang="ru-RU" sz="28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 либо </a:t>
            </a:r>
            <a:r>
              <a:rPr lang="ru-RU" sz="3600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вещественное кодирование</a:t>
            </a:r>
            <a:r>
              <a:rPr lang="ru-RU" sz="28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 генов в хромосоме, а также большое число способов кодирования, приводящих к следующим основным типам особей</a:t>
            </a:r>
            <a:r>
              <a:rPr lang="ru-RU" sz="2800" baseline="-25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endParaRPr lang="ru-RU" sz="4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монохромосомные</a:t>
            </a:r>
            <a:r>
              <a:rPr lang="ru-RU" sz="28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мультихромосомные</a:t>
            </a:r>
            <a:r>
              <a:rPr lang="ru-RU" sz="28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адаптивные;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символьные;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вещественные</a:t>
            </a:r>
            <a:r>
              <a:rPr lang="ru-RU" sz="2800" baseline="-25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baseline="-2500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ru-RU" sz="2800" baseline="-25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При бинарном кодировании используют обычные двоичные коды или двоичные коды Грея. Последние в большинстве случаев обеспечивают более высокую эффективность эволюционных алгоритмов. Это связано с тем, что расстояние Хемминга между обычными бинарными хромосомами, как мера их близости, может не отражать близость соответствующих фенотипов (например, числа семь и восемь различаются в этом случае в четырех разрядах). В случае использования</a:t>
            </a:r>
            <a:r>
              <a:rPr lang="ru-RU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sz="2800" baseline="-25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кода Грея такая ситуация не имеет места.</a:t>
            </a:r>
            <a:endParaRPr lang="ru-RU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98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49377" y="0"/>
            <a:ext cx="3774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Генетический алгоритм </a:t>
            </a:r>
            <a:r>
              <a:rPr lang="ru-RU" sz="2400" u="sng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ru-RU" sz="2400" u="sng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82955" y="5934670"/>
            <a:ext cx="82511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</a:t>
            </a:r>
            <a:r>
              <a:rPr lang="ru-RU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Карпенко 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А.П. Современные алгоритмы поисковой оптимизации. Алгоритмы, вдохновленные природой: учебное пособие / А.П. Карпенко.  Москва : Издательство МГТУ им. Н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Э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Баумана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2014. 446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с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0F1608C-C2F9-4E1E-BD9C-6A4A3E37DDF2}"/>
              </a:ext>
            </a:extLst>
          </p:cNvPr>
          <p:cNvCxnSpPr>
            <a:cxnSpLocks/>
          </p:cNvCxnSpPr>
          <p:nvPr/>
        </p:nvCxnSpPr>
        <p:spPr>
          <a:xfrm flipV="1">
            <a:off x="626012" y="5936860"/>
            <a:ext cx="7962314" cy="8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75378" y="881985"/>
            <a:ext cx="3367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Решение (параметры) задачи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Стрелка вниз 13"/>
          <p:cNvSpPr/>
          <p:nvPr/>
        </p:nvSpPr>
        <p:spPr>
          <a:xfrm>
            <a:off x="689316" y="1271797"/>
            <a:ext cx="2992901" cy="399840"/>
          </a:xfrm>
          <a:prstGeom prst="downArrow">
            <a:avLst>
              <a:gd name="adj1" fmla="val 50000"/>
              <a:gd name="adj2" fmla="val 7286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594411" y="1661695"/>
            <a:ext cx="2929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Хромосома (набор генов)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426738" y="1205530"/>
            <a:ext cx="1564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кодирование</a:t>
            </a:r>
            <a:endParaRPr lang="ru-RU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Рисунок 19"/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3099"/>
          <a:stretch/>
        </p:blipFill>
        <p:spPr>
          <a:xfrm>
            <a:off x="3619029" y="833379"/>
            <a:ext cx="5524971" cy="4729576"/>
          </a:xfrm>
          <a:prstGeom prst="rect">
            <a:avLst/>
          </a:prstGeom>
        </p:spPr>
      </p:pic>
      <p:sp>
        <p:nvSpPr>
          <p:cNvPr id="21" name="Скругленный прямоугольник 20"/>
          <p:cNvSpPr/>
          <p:nvPr/>
        </p:nvSpPr>
        <p:spPr>
          <a:xfrm>
            <a:off x="375378" y="881985"/>
            <a:ext cx="3367781" cy="1166849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/>
          <p:cNvCxnSpPr>
            <a:stCxn id="21" idx="3"/>
          </p:cNvCxnSpPr>
          <p:nvPr/>
        </p:nvCxnSpPr>
        <p:spPr>
          <a:xfrm flipV="1">
            <a:off x="3743159" y="1046376"/>
            <a:ext cx="2139167" cy="419034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49377" y="0"/>
            <a:ext cx="3774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Генетический алгоритм </a:t>
            </a:r>
            <a:r>
              <a:rPr lang="ru-RU" sz="2400" u="sng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ru-RU" sz="2400" u="sng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82955" y="5934670"/>
            <a:ext cx="82511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</a:t>
            </a:r>
            <a:r>
              <a:rPr lang="ru-RU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Карпенко 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А.П. Современные алгоритмы поисковой оптимизации. Алгоритмы, вдохновленные природой: учебное пособие / А.П. Карпенко.  Москва : Издательство МГТУ им. Н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Э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Баумана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2014. 446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с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0F1608C-C2F9-4E1E-BD9C-6A4A3E37DDF2}"/>
              </a:ext>
            </a:extLst>
          </p:cNvPr>
          <p:cNvCxnSpPr>
            <a:cxnSpLocks/>
          </p:cNvCxnSpPr>
          <p:nvPr/>
        </p:nvCxnSpPr>
        <p:spPr>
          <a:xfrm flipV="1">
            <a:off x="626012" y="5936860"/>
            <a:ext cx="7962314" cy="8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594411" y="1661695"/>
            <a:ext cx="2929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Хромосома (набор генов)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Стрелка вниз 16"/>
          <p:cNvSpPr/>
          <p:nvPr/>
        </p:nvSpPr>
        <p:spPr>
          <a:xfrm>
            <a:off x="673767" y="2114658"/>
            <a:ext cx="2992901" cy="399840"/>
          </a:xfrm>
          <a:prstGeom prst="downArrow">
            <a:avLst>
              <a:gd name="adj1" fmla="val 50000"/>
              <a:gd name="adj2" fmla="val 7286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426738" y="2051593"/>
            <a:ext cx="1345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фитн</a:t>
            </a:r>
            <a:r>
              <a:rPr lang="ru-RU" i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ф-я</a:t>
            </a:r>
            <a:endParaRPr lang="ru-RU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131663" y="2621387"/>
            <a:ext cx="2077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Оценка решения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Рисунок 19"/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3099"/>
          <a:stretch/>
        </p:blipFill>
        <p:spPr>
          <a:xfrm>
            <a:off x="3619029" y="833379"/>
            <a:ext cx="5524971" cy="4729576"/>
          </a:xfrm>
          <a:prstGeom prst="rect">
            <a:avLst/>
          </a:prstGeom>
        </p:spPr>
      </p:pic>
      <p:sp>
        <p:nvSpPr>
          <p:cNvPr id="21" name="Скругленный прямоугольник 20"/>
          <p:cNvSpPr/>
          <p:nvPr/>
        </p:nvSpPr>
        <p:spPr>
          <a:xfrm>
            <a:off x="375378" y="1692117"/>
            <a:ext cx="3367781" cy="1384239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/>
          <p:cNvCxnSpPr>
            <a:stCxn id="21" idx="3"/>
          </p:cNvCxnSpPr>
          <p:nvPr/>
        </p:nvCxnSpPr>
        <p:spPr>
          <a:xfrm flipV="1">
            <a:off x="3743159" y="1692117"/>
            <a:ext cx="2176874" cy="69212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53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49377" y="0"/>
            <a:ext cx="3603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Генетический алгоритм</a:t>
            </a:r>
            <a:endParaRPr lang="ru-RU" sz="2400" u="sng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74059" y="3153124"/>
            <a:ext cx="2142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Хромосомы 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шт.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Стрелка вниз 16"/>
          <p:cNvSpPr/>
          <p:nvPr/>
        </p:nvSpPr>
        <p:spPr>
          <a:xfrm>
            <a:off x="673767" y="3585236"/>
            <a:ext cx="2992901" cy="399840"/>
          </a:xfrm>
          <a:prstGeom prst="downArrow">
            <a:avLst>
              <a:gd name="adj1" fmla="val 50000"/>
              <a:gd name="adj2" fmla="val 7286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640690" y="3536288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>
                <a:latin typeface="Arial" panose="020B0604020202020204" pitchFamily="34" charset="0"/>
                <a:cs typeface="Arial" panose="020B0604020202020204" pitchFamily="34" charset="0"/>
              </a:rPr>
              <a:t>Отбор</a:t>
            </a:r>
            <a:endParaRPr lang="ru-RU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738288" y="4047856"/>
            <a:ext cx="2816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Хромосомы 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шт. (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M&lt;N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Рисунок 19"/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3099"/>
          <a:stretch/>
        </p:blipFill>
        <p:spPr>
          <a:xfrm>
            <a:off x="3619029" y="833379"/>
            <a:ext cx="5524971" cy="4729576"/>
          </a:xfrm>
          <a:prstGeom prst="rect">
            <a:avLst/>
          </a:prstGeom>
        </p:spPr>
      </p:pic>
      <p:sp>
        <p:nvSpPr>
          <p:cNvPr id="21" name="Скругленный прямоугольник 20"/>
          <p:cNvSpPr/>
          <p:nvPr/>
        </p:nvSpPr>
        <p:spPr>
          <a:xfrm>
            <a:off x="375378" y="3162695"/>
            <a:ext cx="3367781" cy="1418732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/>
          <p:cNvCxnSpPr>
            <a:stCxn id="21" idx="3"/>
          </p:cNvCxnSpPr>
          <p:nvPr/>
        </p:nvCxnSpPr>
        <p:spPr>
          <a:xfrm flipV="1">
            <a:off x="3743159" y="3162695"/>
            <a:ext cx="2176874" cy="69212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61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49377" y="0"/>
            <a:ext cx="3603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Генетический алгоритм</a:t>
            </a:r>
            <a:endParaRPr lang="ru-RU" sz="2400" u="sng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70788" y="3399599"/>
            <a:ext cx="3272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Хромосома А, Хромосома Б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Стрелка вниз 16"/>
          <p:cNvSpPr/>
          <p:nvPr/>
        </p:nvSpPr>
        <p:spPr>
          <a:xfrm>
            <a:off x="593867" y="3869308"/>
            <a:ext cx="2992901" cy="822381"/>
          </a:xfrm>
          <a:prstGeom prst="downArrow">
            <a:avLst>
              <a:gd name="adj1" fmla="val 50000"/>
              <a:gd name="adj2" fmla="val 7286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385765" y="3804312"/>
            <a:ext cx="14091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i="1" dirty="0" smtClean="0">
                <a:latin typeface="Arial" panose="020B0604020202020204" pitchFamily="34" charset="0"/>
                <a:cs typeface="Arial" panose="020B0604020202020204" pitchFamily="34" charset="0"/>
              </a:rPr>
              <a:t>Оператор</a:t>
            </a:r>
          </a:p>
          <a:p>
            <a:pPr algn="ctr"/>
            <a:r>
              <a:rPr lang="ru-RU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кроссовера</a:t>
            </a:r>
            <a:endParaRPr lang="ru-RU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290403" y="4752834"/>
            <a:ext cx="1633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Хромосома В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Рисунок 19"/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3099"/>
          <a:stretch/>
        </p:blipFill>
        <p:spPr>
          <a:xfrm>
            <a:off x="3619029" y="833379"/>
            <a:ext cx="5524971" cy="4729576"/>
          </a:xfrm>
          <a:prstGeom prst="rect">
            <a:avLst/>
          </a:prstGeom>
        </p:spPr>
      </p:pic>
      <p:sp>
        <p:nvSpPr>
          <p:cNvPr id="21" name="Скругленный прямоугольник 20"/>
          <p:cNvSpPr/>
          <p:nvPr/>
        </p:nvSpPr>
        <p:spPr>
          <a:xfrm>
            <a:off x="375378" y="3129699"/>
            <a:ext cx="3367781" cy="2035439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/>
          <p:cNvCxnSpPr>
            <a:stCxn id="21" idx="3"/>
          </p:cNvCxnSpPr>
          <p:nvPr/>
        </p:nvCxnSpPr>
        <p:spPr>
          <a:xfrm>
            <a:off x="3743159" y="4147419"/>
            <a:ext cx="2176874" cy="325599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28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49377" y="0"/>
            <a:ext cx="3603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Генетический алгоритм</a:t>
            </a:r>
            <a:endParaRPr lang="ru-RU" sz="2400" u="sng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0734" y="389746"/>
            <a:ext cx="621599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Типы признаков (генов) УКМ:</a:t>
            </a:r>
          </a:p>
          <a:p>
            <a:pPr>
              <a:lnSpc>
                <a:spcPct val="150000"/>
              </a:lnSpc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1) Непрерывные вещественные признаки;</a:t>
            </a:r>
          </a:p>
          <a:p>
            <a:pPr>
              <a:lnSpc>
                <a:spcPct val="150000"/>
              </a:lnSpc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2) Дискретные качественные признаки;</a:t>
            </a:r>
          </a:p>
          <a:p>
            <a:pPr>
              <a:lnSpc>
                <a:spcPct val="150000"/>
              </a:lnSpc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3) Дискретные интервальные признаки.</a:t>
            </a:r>
          </a:p>
          <a:p>
            <a:pPr>
              <a:lnSpc>
                <a:spcPct val="150000"/>
              </a:lnSpc>
            </a:pPr>
            <a:endParaRPr lang="ru-RU" sz="2400" u="sng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 descr="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34" y="2930018"/>
            <a:ext cx="3699612" cy="2746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17642"/>
              </p:ext>
            </p:extLst>
          </p:nvPr>
        </p:nvGraphicFramePr>
        <p:xfrm>
          <a:off x="997721" y="5622320"/>
          <a:ext cx="1720107" cy="578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4" imgW="1193800" imgH="393700" progId="Equation.DSMT4">
                  <p:embed/>
                </p:oleObj>
              </mc:Choice>
              <mc:Fallback>
                <p:oleObj name="Equation" r:id="rId4" imgW="1193800" imgH="393700" progId="Equation.DSMT4">
                  <p:embed/>
                  <p:pic>
                    <p:nvPicPr>
                      <p:cNvPr id="2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7721" y="5622320"/>
                        <a:ext cx="1720107" cy="5787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817421"/>
              </p:ext>
            </p:extLst>
          </p:nvPr>
        </p:nvGraphicFramePr>
        <p:xfrm>
          <a:off x="997721" y="6201047"/>
          <a:ext cx="2716804" cy="578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6" imgW="1866090" imgH="393529" progId="Equation.DSMT4">
                  <p:embed/>
                </p:oleObj>
              </mc:Choice>
              <mc:Fallback>
                <p:oleObj name="Equation" r:id="rId6" imgW="1866090" imgH="393529" progId="Equation.DSMT4">
                  <p:embed/>
                  <p:pic>
                    <p:nvPicPr>
                      <p:cNvPr id="3" name="Объект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7721" y="6201047"/>
                        <a:ext cx="2716804" cy="5787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6160416" y="3832943"/>
            <a:ext cx="1106162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;</a:t>
            </a:r>
            <a:endParaRPr kumimoji="0" lang="ru-RU" altLang="ru-RU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6160416" y="4371493"/>
            <a:ext cx="110616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6" name="Picture 8" descr="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972" y="2930018"/>
            <a:ext cx="3725228" cy="274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1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028700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3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1560" y="114201"/>
            <a:ext cx="7772400" cy="722511"/>
          </a:xfrm>
        </p:spPr>
        <p:txBody>
          <a:bodyPr/>
          <a:lstStyle/>
          <a:p>
            <a:r>
              <a:rPr lang="ru-RU" sz="4000" b="1" dirty="0" smtClean="0"/>
              <a:t>Методы оптимизации</a:t>
            </a:r>
            <a:endParaRPr lang="ru-RU" sz="40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79104" y="1124744"/>
            <a:ext cx="770485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методы</a:t>
            </a:r>
            <a:r>
              <a:rPr lang="ru-RU" dirty="0"/>
              <a:t> </a:t>
            </a:r>
            <a:r>
              <a:rPr lang="ru-RU" b="1" i="1" dirty="0"/>
              <a:t>непрерывной и дискретной</a:t>
            </a:r>
            <a:r>
              <a:rPr lang="ru-RU" dirty="0"/>
              <a:t> (в том числе комбинаторной) </a:t>
            </a:r>
            <a:r>
              <a:rPr lang="ru-RU" dirty="0" smtClean="0"/>
              <a:t>оптимизации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методы </a:t>
            </a:r>
            <a:r>
              <a:rPr lang="ru-RU" b="1" dirty="0"/>
              <a:t>линейного</a:t>
            </a:r>
            <a:r>
              <a:rPr lang="ru-RU" dirty="0"/>
              <a:t> и </a:t>
            </a:r>
            <a:r>
              <a:rPr lang="ru-RU" b="1" dirty="0"/>
              <a:t>нелинейного</a:t>
            </a:r>
            <a:r>
              <a:rPr lang="ru-RU" dirty="0"/>
              <a:t> </a:t>
            </a:r>
            <a:r>
              <a:rPr lang="ru-RU" dirty="0" smtClean="0"/>
              <a:t>программирования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методы </a:t>
            </a:r>
            <a:r>
              <a:rPr lang="ru-RU" b="1" dirty="0"/>
              <a:t>условной</a:t>
            </a:r>
            <a:r>
              <a:rPr lang="ru-RU" dirty="0"/>
              <a:t> и </a:t>
            </a:r>
            <a:r>
              <a:rPr lang="ru-RU" b="1" dirty="0"/>
              <a:t>безусловной</a:t>
            </a:r>
            <a:r>
              <a:rPr lang="ru-RU" dirty="0"/>
              <a:t> </a:t>
            </a:r>
            <a:r>
              <a:rPr lang="ru-RU" dirty="0" smtClean="0"/>
              <a:t>оптимизации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методы </a:t>
            </a:r>
            <a:r>
              <a:rPr lang="ru-RU" b="1" dirty="0"/>
              <a:t>одномерной</a:t>
            </a:r>
            <a:r>
              <a:rPr lang="ru-RU" dirty="0"/>
              <a:t> оптимизации и методы оптимизации функций </a:t>
            </a:r>
            <a:r>
              <a:rPr lang="ru-RU" b="1" dirty="0"/>
              <a:t>многих </a:t>
            </a:r>
            <a:r>
              <a:rPr lang="ru-RU" b="1" dirty="0" smtClean="0"/>
              <a:t>переменных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/>
              <a:t>Рациональные</a:t>
            </a:r>
            <a:r>
              <a:rPr lang="ru-RU" i="1" dirty="0" smtClean="0"/>
              <a:t> </a:t>
            </a:r>
            <a:r>
              <a:rPr lang="ru-RU" dirty="0" smtClean="0"/>
              <a:t>методы</a:t>
            </a:r>
            <a:r>
              <a:rPr lang="ru-RU" dirty="0"/>
              <a:t> ориентированы на некоторую математическую модель оптимизируемой функции; </a:t>
            </a:r>
            <a:r>
              <a:rPr lang="ru-RU" b="1" dirty="0"/>
              <a:t>эвристические</a:t>
            </a:r>
            <a:r>
              <a:rPr lang="ru-RU" i="1" dirty="0"/>
              <a:t> </a:t>
            </a:r>
            <a:r>
              <a:rPr lang="ru-RU" dirty="0"/>
              <a:t>алгоритмы обычно не используют никакой модели целевой функции, а основывают процесс оптимизации на формализованной человеческой интуиции и других нестрогих </a:t>
            </a:r>
            <a:r>
              <a:rPr lang="ru-RU" dirty="0" smtClean="0"/>
              <a:t>предположениях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детерминированные</a:t>
            </a:r>
            <a:r>
              <a:rPr lang="ru-RU" dirty="0"/>
              <a:t> и </a:t>
            </a:r>
            <a:r>
              <a:rPr lang="ru-RU" b="1" dirty="0" smtClean="0"/>
              <a:t>стохастические</a:t>
            </a:r>
          </a:p>
        </p:txBody>
      </p:sp>
    </p:spTree>
    <p:extLst>
      <p:ext uri="{BB962C8B-B14F-4D97-AF65-F5344CB8AC3E}">
        <p14:creationId xmlns:p14="http://schemas.microsoft.com/office/powerpoint/2010/main" val="143190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49377" y="0"/>
            <a:ext cx="3603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Генетический алгоритм</a:t>
            </a:r>
            <a:endParaRPr lang="ru-RU" sz="2400" u="sng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290403" y="3392008"/>
            <a:ext cx="1633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Хромосома А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Стрелка вниз 16"/>
          <p:cNvSpPr/>
          <p:nvPr/>
        </p:nvSpPr>
        <p:spPr>
          <a:xfrm>
            <a:off x="593867" y="3869308"/>
            <a:ext cx="2992901" cy="822381"/>
          </a:xfrm>
          <a:prstGeom prst="downArrow">
            <a:avLst>
              <a:gd name="adj1" fmla="val 50000"/>
              <a:gd name="adj2" fmla="val 7286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429398" y="3808163"/>
            <a:ext cx="1321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i="1" dirty="0" smtClean="0">
                <a:latin typeface="Arial" panose="020B0604020202020204" pitchFamily="34" charset="0"/>
                <a:cs typeface="Arial" panose="020B0604020202020204" pitchFamily="34" charset="0"/>
              </a:rPr>
              <a:t>Оператор</a:t>
            </a:r>
          </a:p>
          <a:p>
            <a:pPr algn="ctr"/>
            <a:r>
              <a:rPr lang="ru-RU" i="1" dirty="0" smtClean="0">
                <a:latin typeface="Arial" panose="020B0604020202020204" pitchFamily="34" charset="0"/>
                <a:cs typeface="Arial" panose="020B0604020202020204" pitchFamily="34" charset="0"/>
              </a:rPr>
              <a:t>мутации</a:t>
            </a:r>
            <a:endParaRPr lang="ru-RU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290403" y="4752834"/>
            <a:ext cx="1636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Хромосома Д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Рисунок 19"/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3099"/>
          <a:stretch/>
        </p:blipFill>
        <p:spPr>
          <a:xfrm>
            <a:off x="3619029" y="833379"/>
            <a:ext cx="5524971" cy="4729576"/>
          </a:xfrm>
          <a:prstGeom prst="rect">
            <a:avLst/>
          </a:prstGeom>
        </p:spPr>
      </p:pic>
      <p:sp>
        <p:nvSpPr>
          <p:cNvPr id="21" name="Скругленный прямоугольник 20"/>
          <p:cNvSpPr/>
          <p:nvPr/>
        </p:nvSpPr>
        <p:spPr>
          <a:xfrm>
            <a:off x="375378" y="3318235"/>
            <a:ext cx="3367781" cy="1846903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/>
          <p:cNvCxnSpPr>
            <a:stCxn id="21" idx="3"/>
          </p:cNvCxnSpPr>
          <p:nvPr/>
        </p:nvCxnSpPr>
        <p:spPr>
          <a:xfrm>
            <a:off x="3743159" y="4241687"/>
            <a:ext cx="2120313" cy="801653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7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028700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0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028700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1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971600" y="1772816"/>
            <a:ext cx="7527946" cy="3912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/>
          <a:stretch>
            <a:fillRect/>
          </a:stretch>
        </p:blipFill>
        <p:spPr bwMode="auto">
          <a:xfrm>
            <a:off x="1318605" y="936103"/>
            <a:ext cx="6719924" cy="838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719572" y="692696"/>
            <a:ext cx="7704856" cy="4586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999381" y="404664"/>
            <a:ext cx="7145238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/>
          <a:stretch>
            <a:fillRect/>
          </a:stretch>
        </p:blipFill>
        <p:spPr bwMode="auto">
          <a:xfrm>
            <a:off x="971600" y="2204864"/>
            <a:ext cx="7272808" cy="356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737828" y="498555"/>
            <a:ext cx="7668344" cy="5860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719572" y="692696"/>
            <a:ext cx="7704856" cy="4586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775587" y="692696"/>
            <a:ext cx="7592825" cy="1489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/>
          <a:stretch>
            <a:fillRect/>
          </a:stretch>
        </p:blipFill>
        <p:spPr bwMode="auto">
          <a:xfrm>
            <a:off x="683568" y="2348880"/>
            <a:ext cx="7790916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4002</TotalTime>
  <Words>757</Words>
  <Application>Microsoft Office PowerPoint</Application>
  <PresentationFormat>Экран (4:3)</PresentationFormat>
  <Paragraphs>84</Paragraphs>
  <Slides>32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9" baseType="lpstr">
      <vt:lpstr>-apple-system</vt:lpstr>
      <vt:lpstr>Arial</vt:lpstr>
      <vt:lpstr>Calibri</vt:lpstr>
      <vt:lpstr>Fira Sans</vt:lpstr>
      <vt:lpstr>Times New Roman</vt:lpstr>
      <vt:lpstr>Оформление по умолчанию</vt:lpstr>
      <vt:lpstr>Equation</vt:lpstr>
      <vt:lpstr>Задача оптимизации</vt:lpstr>
      <vt:lpstr>Методы оптимизации</vt:lpstr>
      <vt:lpstr>Методы оптимизации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МГТУ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Никитина И. Е.</dc:creator>
  <cp:lastModifiedBy>Михаил Товарнов</cp:lastModifiedBy>
  <cp:revision>82</cp:revision>
  <dcterms:created xsi:type="dcterms:W3CDTF">2011-11-21T12:44:39Z</dcterms:created>
  <dcterms:modified xsi:type="dcterms:W3CDTF">2020-10-13T08:45:15Z</dcterms:modified>
</cp:coreProperties>
</file>